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2D355-9822-4E5E-BB2A-966607E2D1EC}" type="datetimeFigureOut">
              <a:rPr kumimoji="1" lang="ja-JP" altLang="en-US" smtClean="0"/>
              <a:t>2010/4/19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1D085-06FF-4D71-A605-F026BC51E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10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AD70-450E-4EA8-8C13-488C39C5D91F}" type="datetime1">
              <a:rPr kumimoji="1" lang="ja-JP" altLang="en-US" smtClean="0"/>
              <a:t>2010/4/19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C17-DBC9-4CE8-8F5A-A0D1906A5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64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278A-BC28-4E13-B981-347A13302128}" type="datetime1">
              <a:rPr kumimoji="1" lang="ja-JP" altLang="en-US" smtClean="0"/>
              <a:t>2010/4/19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C17-DBC9-4CE8-8F5A-A0D1906A5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87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9427-9115-425D-8E9B-DCDCF381D51D}" type="datetime1">
              <a:rPr kumimoji="1" lang="ja-JP" altLang="en-US" smtClean="0"/>
              <a:t>2010/4/19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C17-DBC9-4CE8-8F5A-A0D1906A5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72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336-9176-4408-8866-CA1E9EB336C8}" type="datetime1">
              <a:rPr kumimoji="1" lang="ja-JP" altLang="en-US" smtClean="0"/>
              <a:t>2010/4/19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C17-DBC9-4CE8-8F5A-A0D1906A5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12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A8C1-4D54-445F-8B88-7DB930B77239}" type="datetime1">
              <a:rPr kumimoji="1" lang="ja-JP" altLang="en-US" smtClean="0"/>
              <a:t>2010/4/19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C17-DBC9-4CE8-8F5A-A0D1906A5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28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B340-789F-4E95-8998-717E2C62C4D2}" type="datetime1">
              <a:rPr kumimoji="1" lang="ja-JP" altLang="en-US" smtClean="0"/>
              <a:t>2010/4/19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C17-DBC9-4CE8-8F5A-A0D1906A5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32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EAD6-CC4E-4DC2-B9FA-6EB1C5ABFC4A}" type="datetime1">
              <a:rPr kumimoji="1" lang="ja-JP" altLang="en-US" smtClean="0"/>
              <a:t>2010/4/19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C17-DBC9-4CE8-8F5A-A0D1906A5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90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7BC-C3BB-4A27-94E8-D06BC3A2E821}" type="datetime1">
              <a:rPr kumimoji="1" lang="ja-JP" altLang="en-US" smtClean="0"/>
              <a:t>2010/4/19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C17-DBC9-4CE8-8F5A-A0D1906A5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27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C0F2-78DF-44C4-83D2-795078660A95}" type="datetime1">
              <a:rPr kumimoji="1" lang="ja-JP" altLang="en-US" smtClean="0"/>
              <a:t>2010/4/19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C17-DBC9-4CE8-8F5A-A0D1906A5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68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1022-6BB3-4F23-AE56-30F9559AC6C3}" type="datetime1">
              <a:rPr kumimoji="1" lang="ja-JP" altLang="en-US" smtClean="0"/>
              <a:t>2010/4/19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C17-DBC9-4CE8-8F5A-A0D1906A5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86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D73A-EBBD-46BD-8605-CE1F75778EA1}" type="datetime1">
              <a:rPr kumimoji="1" lang="ja-JP" altLang="en-US" smtClean="0"/>
              <a:t>2010/4/19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C17-DBC9-4CE8-8F5A-A0D1906A5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91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59EEA-3500-40BC-91CD-E9B74F20B2CC}" type="datetime1">
              <a:rPr kumimoji="1" lang="ja-JP" altLang="en-US" smtClean="0"/>
              <a:t>2010/4/19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F8C17-DBC9-4CE8-8F5A-A0D1906A5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07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Excel 2002,2003</a:t>
            </a:r>
            <a:r>
              <a:rPr kumimoji="1" lang="ja-JP" altLang="en-US" dirty="0" smtClean="0"/>
              <a:t>基本</a:t>
            </a:r>
            <a:r>
              <a:rPr kumimoji="1"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グラフ：データの可視化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84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グラフを作成するには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798" y="1600200"/>
            <a:ext cx="6364404" cy="4525963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575" y="4765526"/>
            <a:ext cx="6038850" cy="247650"/>
          </a:xfrm>
          <a:prstGeom prst="rect">
            <a:avLst/>
          </a:prstGeom>
        </p:spPr>
      </p:pic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49D04-0651-4E49-8DF2-D439E8871103}" type="datetime1">
              <a:rPr kumimoji="1" lang="ja-JP" altLang="en-US" smtClean="0"/>
              <a:t>2010/4/19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C17-DBC9-4CE8-8F5A-A0D1906A5A46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403648" y="1988840"/>
            <a:ext cx="1476000" cy="180000"/>
          </a:xfrm>
          <a:prstGeom prst="rect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線吹き出し 1 (枠付き) 9"/>
          <p:cNvSpPr/>
          <p:nvPr/>
        </p:nvSpPr>
        <p:spPr>
          <a:xfrm>
            <a:off x="4572000" y="3192034"/>
            <a:ext cx="2304000" cy="923330"/>
          </a:xfrm>
          <a:prstGeom prst="borderCallout1">
            <a:avLst>
              <a:gd name="adj1" fmla="val 700"/>
              <a:gd name="adj2" fmla="val 49308"/>
              <a:gd name="adj3" fmla="val -49188"/>
              <a:gd name="adj4" fmla="val -29676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ja-JP" dirty="0" smtClean="0"/>
              <a:t>[</a:t>
            </a:r>
            <a:r>
              <a:rPr lang="ja-JP" altLang="en-US" dirty="0" smtClean="0"/>
              <a:t>挿入</a:t>
            </a:r>
            <a:r>
              <a:rPr lang="en-US" altLang="ja-JP" dirty="0" smtClean="0"/>
              <a:t>]</a:t>
            </a:r>
            <a:r>
              <a:rPr lang="ja-JP" altLang="en-US" dirty="0" smtClean="0"/>
              <a:t>の</a:t>
            </a:r>
            <a:r>
              <a:rPr lang="en-US" altLang="ja-JP" dirty="0" smtClean="0"/>
              <a:t>[</a:t>
            </a:r>
            <a:r>
              <a:rPr lang="ja-JP" altLang="en-US" dirty="0" smtClean="0"/>
              <a:t>グラフ</a:t>
            </a:r>
            <a:r>
              <a:rPr lang="en-US" altLang="ja-JP" dirty="0" smtClean="0"/>
              <a:t>]</a:t>
            </a:r>
            <a:r>
              <a:rPr lang="ja-JP" altLang="en-US" dirty="0" smtClean="0"/>
              <a:t>から</a:t>
            </a:r>
            <a:endParaRPr lang="en-US" altLang="ja-JP" dirty="0" smtClean="0"/>
          </a:p>
          <a:p>
            <a:r>
              <a:rPr kumimoji="1" lang="ja-JP" altLang="en-US" dirty="0"/>
              <a:t>また</a:t>
            </a:r>
            <a:r>
              <a:rPr kumimoji="1" lang="ja-JP" altLang="en-US" dirty="0" smtClean="0"/>
              <a:t>はツールバーの</a:t>
            </a: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グラフウィザード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から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55976" y="4221088"/>
            <a:ext cx="3384376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 smtClean="0"/>
              <a:t>ウィザード</a:t>
            </a:r>
            <a:r>
              <a:rPr lang="en-US" altLang="ja-JP" sz="1400" dirty="0" smtClean="0"/>
              <a:t>wizard</a:t>
            </a:r>
            <a:r>
              <a:rPr lang="ja-JP" altLang="en-US" sz="1400" dirty="0" smtClean="0">
                <a:sym typeface="Wingdings" pitchFamily="2" charset="2"/>
              </a:rPr>
              <a:t>：（男の）</a:t>
            </a:r>
            <a:r>
              <a:rPr lang="ja-JP" altLang="en-US" sz="1400" dirty="0" smtClean="0"/>
              <a:t>魔法使いの意味。</a:t>
            </a:r>
            <a:endParaRPr kumimoji="1" lang="ja-JP" altLang="en-US" sz="1400" dirty="0"/>
          </a:p>
        </p:txBody>
      </p:sp>
      <p:sp>
        <p:nvSpPr>
          <p:cNvPr id="12" name="テキスト ボックス 12"/>
          <p:cNvSpPr txBox="1"/>
          <p:nvPr/>
        </p:nvSpPr>
        <p:spPr>
          <a:xfrm>
            <a:off x="468000" y="6084004"/>
            <a:ext cx="82080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dirty="0" smtClean="0"/>
              <a:t>練習　講習会</a:t>
            </a:r>
            <a:r>
              <a:rPr lang="ja-JP" altLang="en-US" dirty="0" smtClean="0"/>
              <a:t>フォルダの</a:t>
            </a:r>
            <a:r>
              <a:rPr lang="ja-JP" altLang="en-US" dirty="0" smtClean="0"/>
              <a:t>「グラフを作成する</a:t>
            </a:r>
            <a:r>
              <a:rPr lang="en-US" altLang="ja-JP" dirty="0" smtClean="0"/>
              <a:t>1.xls</a:t>
            </a:r>
            <a:r>
              <a:rPr lang="ja-JP" altLang="en-US" dirty="0" smtClean="0"/>
              <a:t>」を</a:t>
            </a:r>
            <a:r>
              <a:rPr lang="ja-JP" altLang="en-US" dirty="0" smtClean="0"/>
              <a:t>開いてください。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1190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グラフの作成手順</a:t>
            </a:r>
            <a:r>
              <a:rPr kumimoji="1" lang="en-US" altLang="ja-JP" dirty="0" smtClean="0"/>
              <a:t>1-1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336-9176-4408-8866-CA1E9EB336C8}" type="datetime1">
              <a:rPr kumimoji="1" lang="ja-JP" altLang="en-US" smtClean="0"/>
              <a:t>2010/4/19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C17-DBC9-4CE8-8F5A-A0D1906A5A46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1026" name="図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2780953" cy="12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4283968" y="1628800"/>
            <a:ext cx="4392488" cy="42473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ja-JP" altLang="en-US" dirty="0">
                <a:latin typeface="Century"/>
              </a:rPr>
              <a:t>図</a:t>
            </a:r>
            <a:r>
              <a:rPr lang="en-US" altLang="ja-JP" dirty="0">
                <a:latin typeface="Century"/>
              </a:rPr>
              <a:t>1</a:t>
            </a:r>
            <a:r>
              <a:rPr lang="ja-JP" altLang="en-US" dirty="0" smtClean="0">
                <a:latin typeface="Century"/>
              </a:rPr>
              <a:t>のデータを集合縦棒グラフにします。</a:t>
            </a:r>
            <a:endParaRPr lang="en-US" altLang="ja-JP" dirty="0" smtClean="0">
              <a:latin typeface="Century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ja-JP" altLang="en-US" dirty="0" smtClean="0">
                <a:latin typeface="Century"/>
              </a:rPr>
              <a:t>セル </a:t>
            </a:r>
            <a:r>
              <a:rPr lang="en-US" altLang="ja-JP" dirty="0">
                <a:latin typeface="Century"/>
              </a:rPr>
              <a:t>A1 </a:t>
            </a:r>
            <a:r>
              <a:rPr lang="ja-JP" altLang="en-US" dirty="0">
                <a:latin typeface="Century"/>
              </a:rPr>
              <a:t>をクリックして</a:t>
            </a:r>
            <a:r>
              <a:rPr lang="ja-JP" altLang="en-US" dirty="0" smtClean="0">
                <a:latin typeface="Century"/>
              </a:rPr>
              <a:t>セル</a:t>
            </a:r>
            <a:r>
              <a:rPr lang="en-US" altLang="ja-JP" dirty="0" smtClean="0">
                <a:latin typeface="Century"/>
              </a:rPr>
              <a:t>D4</a:t>
            </a:r>
            <a:r>
              <a:rPr lang="ja-JP" altLang="en-US" dirty="0" smtClean="0">
                <a:latin typeface="Century"/>
              </a:rPr>
              <a:t>まで</a:t>
            </a:r>
            <a:r>
              <a:rPr lang="ja-JP" altLang="en-US" dirty="0">
                <a:latin typeface="Century"/>
              </a:rPr>
              <a:t>ドラッグし、</a:t>
            </a:r>
            <a:r>
              <a:rPr lang="en-US" altLang="ja-JP" dirty="0">
                <a:latin typeface="Century"/>
              </a:rPr>
              <a:t>4 </a:t>
            </a:r>
            <a:r>
              <a:rPr lang="ja-JP" altLang="en-US" dirty="0">
                <a:latin typeface="Century"/>
              </a:rPr>
              <a:t>行</a:t>
            </a:r>
            <a:r>
              <a:rPr lang="en-US" altLang="ja-JP" dirty="0">
                <a:latin typeface="Century"/>
              </a:rPr>
              <a:t>×</a:t>
            </a:r>
            <a:r>
              <a:rPr lang="ja-JP" altLang="en-US" dirty="0">
                <a:latin typeface="Century"/>
              </a:rPr>
              <a:t> </a:t>
            </a:r>
            <a:r>
              <a:rPr lang="en-US" altLang="ja-JP" dirty="0">
                <a:latin typeface="Century"/>
              </a:rPr>
              <a:t>4 </a:t>
            </a:r>
            <a:r>
              <a:rPr lang="ja-JP" altLang="en-US" dirty="0">
                <a:latin typeface="Century"/>
              </a:rPr>
              <a:t>列のデータを選択します。（図</a:t>
            </a:r>
            <a:r>
              <a:rPr lang="en-US" altLang="ja-JP" dirty="0">
                <a:latin typeface="Century"/>
              </a:rPr>
              <a:t>1</a:t>
            </a:r>
            <a:r>
              <a:rPr lang="ja-JP" altLang="en-US" dirty="0">
                <a:latin typeface="Century"/>
              </a:rPr>
              <a:t>） 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>
                <a:latin typeface="Century"/>
              </a:rPr>
              <a:t>[</a:t>
            </a:r>
            <a:r>
              <a:rPr lang="ja-JP" altLang="en-US" b="1" dirty="0">
                <a:solidFill>
                  <a:schemeClr val="tx2"/>
                </a:solidFill>
                <a:latin typeface="Century"/>
              </a:rPr>
              <a:t>標準</a:t>
            </a:r>
            <a:r>
              <a:rPr lang="en-US" altLang="ja-JP" dirty="0">
                <a:solidFill>
                  <a:srgbClr xmlns:mc="http://schemas.openxmlformats.org/markup-compatibility/2006" xmlns:a14="http://schemas.microsoft.com/office/drawing/2010/main" val="333399" mc:Ignorable=""/>
                </a:solidFill>
                <a:latin typeface="Century"/>
              </a:rPr>
              <a:t>] </a:t>
            </a:r>
            <a:r>
              <a:rPr lang="ja-JP" altLang="en-US" dirty="0">
                <a:latin typeface="Century"/>
              </a:rPr>
              <a:t>ツールバーの </a:t>
            </a:r>
            <a:r>
              <a:rPr lang="en-US" altLang="ja-JP" dirty="0">
                <a:latin typeface="Century"/>
              </a:rPr>
              <a:t>(</a:t>
            </a:r>
            <a:r>
              <a:rPr lang="ja-JP" altLang="en-US" dirty="0">
                <a:latin typeface="Century"/>
              </a:rPr>
              <a:t>グラフ ウィザード</a:t>
            </a:r>
            <a:r>
              <a:rPr lang="en-US" altLang="ja-JP" dirty="0">
                <a:latin typeface="Century"/>
              </a:rPr>
              <a:t>) </a:t>
            </a:r>
            <a:r>
              <a:rPr lang="ja-JP" altLang="en-US" dirty="0">
                <a:latin typeface="Century"/>
              </a:rPr>
              <a:t>をクリックします。または </a:t>
            </a:r>
            <a:r>
              <a:rPr lang="en-US" altLang="ja-JP" dirty="0">
                <a:solidFill>
                  <a:srgbClr xmlns:mc="http://schemas.openxmlformats.org/markup-compatibility/2006" xmlns:a14="http://schemas.microsoft.com/office/drawing/2010/main" val="333399" mc:Ignorable=""/>
                </a:solidFill>
                <a:latin typeface="Century"/>
              </a:rPr>
              <a:t>[</a:t>
            </a:r>
            <a:r>
              <a:rPr lang="ja-JP" altLang="en-US" b="1" dirty="0">
                <a:solidFill>
                  <a:schemeClr val="tx2"/>
                </a:solidFill>
                <a:latin typeface="Century"/>
              </a:rPr>
              <a:t>挿入</a:t>
            </a:r>
            <a:r>
              <a:rPr lang="en-US" altLang="ja-JP" dirty="0">
                <a:solidFill>
                  <a:srgbClr xmlns:mc="http://schemas.openxmlformats.org/markup-compatibility/2006" xmlns:a14="http://schemas.microsoft.com/office/drawing/2010/main" val="333399" mc:Ignorable=""/>
                </a:solidFill>
                <a:latin typeface="Century"/>
              </a:rPr>
              <a:t>] </a:t>
            </a:r>
            <a:r>
              <a:rPr lang="ja-JP" altLang="en-US" dirty="0">
                <a:latin typeface="Century"/>
              </a:rPr>
              <a:t>メニューの</a:t>
            </a:r>
            <a:r>
              <a:rPr lang="ja-JP" altLang="en-US" dirty="0">
                <a:solidFill>
                  <a:srgbClr xmlns:mc="http://schemas.openxmlformats.org/markup-compatibility/2006" xmlns:a14="http://schemas.microsoft.com/office/drawing/2010/main" val="333399" mc:Ignorable=""/>
                </a:solidFill>
                <a:latin typeface="Century"/>
              </a:rPr>
              <a:t> </a:t>
            </a:r>
            <a:r>
              <a:rPr lang="en-US" altLang="ja-JP" dirty="0">
                <a:solidFill>
                  <a:srgbClr xmlns:mc="http://schemas.openxmlformats.org/markup-compatibility/2006" xmlns:a14="http://schemas.microsoft.com/office/drawing/2010/main" val="333399" mc:Ignorable=""/>
                </a:solidFill>
                <a:latin typeface="Century"/>
              </a:rPr>
              <a:t>[</a:t>
            </a:r>
            <a:r>
              <a:rPr lang="ja-JP" altLang="en-US" b="1" dirty="0">
                <a:solidFill>
                  <a:schemeClr val="tx2"/>
                </a:solidFill>
                <a:latin typeface="Century"/>
              </a:rPr>
              <a:t>グラフ</a:t>
            </a:r>
            <a:r>
              <a:rPr lang="en-US" altLang="ja-JP" dirty="0">
                <a:solidFill>
                  <a:srgbClr xmlns:mc="http://schemas.openxmlformats.org/markup-compatibility/2006" xmlns:a14="http://schemas.microsoft.com/office/drawing/2010/main" val="333399" mc:Ignorable=""/>
                </a:solidFill>
                <a:latin typeface="Century"/>
              </a:rPr>
              <a:t>] </a:t>
            </a:r>
            <a:r>
              <a:rPr lang="ja-JP" altLang="en-US" dirty="0">
                <a:latin typeface="Century"/>
              </a:rPr>
              <a:t>をクリックします。</a:t>
            </a:r>
            <a:endParaRPr lang="ja-JP" altLang="en-US" dirty="0">
              <a:latin typeface="Times New Roman"/>
            </a:endParaRPr>
          </a:p>
          <a:p>
            <a:pPr marL="342900" indent="-342900">
              <a:buFont typeface="+mj-lt"/>
              <a:buAutoNum type="arabicPeriod"/>
            </a:pPr>
            <a:r>
              <a:rPr lang="ja-JP" altLang="en-US" dirty="0">
                <a:latin typeface="Century"/>
              </a:rPr>
              <a:t>ウィザード下部にある </a:t>
            </a:r>
            <a:r>
              <a:rPr lang="en-US" altLang="ja-JP" dirty="0">
                <a:latin typeface="Century"/>
              </a:rPr>
              <a:t>[</a:t>
            </a:r>
            <a:r>
              <a:rPr lang="ja-JP" altLang="en-US" b="1" dirty="0">
                <a:solidFill>
                  <a:schemeClr val="tx2"/>
                </a:solidFill>
                <a:latin typeface="Century"/>
              </a:rPr>
              <a:t>サンプルを表示する</a:t>
            </a:r>
            <a:r>
              <a:rPr lang="en-US" altLang="ja-JP" dirty="0">
                <a:solidFill>
                  <a:srgbClr xmlns:mc="http://schemas.openxmlformats.org/markup-compatibility/2006" xmlns:a14="http://schemas.microsoft.com/office/drawing/2010/main" val="333399" mc:Ignorable=""/>
                </a:solidFill>
                <a:latin typeface="Century"/>
              </a:rPr>
              <a:t>] </a:t>
            </a:r>
            <a:r>
              <a:rPr lang="ja-JP" altLang="en-US" dirty="0">
                <a:latin typeface="Century"/>
              </a:rPr>
              <a:t>をクリックし、グラフのプレビューを確認します。ボタンはクリックして離すのではなく、押し続ける必要があります。ウィザードの右側に、指定したデータのグラフがプレビューとして表示されます。</a:t>
            </a:r>
            <a:r>
              <a:rPr lang="en-US" altLang="ja-JP" dirty="0">
                <a:latin typeface="Century"/>
              </a:rPr>
              <a:t>(</a:t>
            </a:r>
            <a:r>
              <a:rPr lang="ja-JP" altLang="en-US" dirty="0">
                <a:latin typeface="Century"/>
              </a:rPr>
              <a:t>図</a:t>
            </a:r>
            <a:r>
              <a:rPr lang="en-US" altLang="ja-JP" dirty="0">
                <a:latin typeface="Century"/>
              </a:rPr>
              <a:t>2</a:t>
            </a:r>
            <a:r>
              <a:rPr lang="en-US" altLang="ja-JP" dirty="0" smtClean="0">
                <a:latin typeface="Century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>
                <a:latin typeface="Century"/>
              </a:rPr>
              <a:t>[</a:t>
            </a:r>
            <a:r>
              <a:rPr lang="ja-JP" altLang="en-US" dirty="0" smtClean="0">
                <a:solidFill>
                  <a:schemeClr val="tx2"/>
                </a:solidFill>
                <a:latin typeface="Century"/>
              </a:rPr>
              <a:t>完了</a:t>
            </a:r>
            <a:r>
              <a:rPr lang="en-US" altLang="ja-JP" dirty="0" smtClean="0">
                <a:latin typeface="Century"/>
              </a:rPr>
              <a:t>]</a:t>
            </a:r>
            <a:r>
              <a:rPr lang="ja-JP" altLang="en-US" dirty="0" smtClean="0">
                <a:latin typeface="Century"/>
              </a:rPr>
              <a:t>をクリックします。（次ページ図</a:t>
            </a:r>
            <a:r>
              <a:rPr lang="en-US" altLang="ja-JP" dirty="0" smtClean="0">
                <a:latin typeface="Century"/>
              </a:rPr>
              <a:t>3</a:t>
            </a:r>
            <a:r>
              <a:rPr lang="ja-JP" altLang="en-US" dirty="0" smtClean="0">
                <a:latin typeface="Century"/>
              </a:rPr>
              <a:t>）</a:t>
            </a:r>
            <a:endParaRPr lang="ja-JP" altLang="en-US" dirty="0">
              <a:latin typeface="Times New Roman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2954044"/>
            <a:ext cx="3540443" cy="3283268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83568" y="54452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図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16505" y="1484784"/>
            <a:ext cx="6480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図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2382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ja-JP" altLang="en-US" dirty="0" smtClean="0"/>
              <a:t>グラフの作成手順</a:t>
            </a:r>
            <a:r>
              <a:rPr kumimoji="1" lang="en-US" altLang="ja-JP" dirty="0" smtClean="0"/>
              <a:t>1-2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336-9176-4408-8866-CA1E9EB336C8}" type="datetime1">
              <a:rPr kumimoji="1" lang="ja-JP" altLang="en-US" smtClean="0"/>
              <a:t>2010/4/19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C17-DBC9-4CE8-8F5A-A0D1906A5A46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5" y="1815306"/>
            <a:ext cx="6991350" cy="4095750"/>
          </a:xfrm>
        </p:spPr>
      </p:pic>
      <p:sp>
        <p:nvSpPr>
          <p:cNvPr id="13" name="テキスト ボックス 12"/>
          <p:cNvSpPr txBox="1"/>
          <p:nvPr/>
        </p:nvSpPr>
        <p:spPr>
          <a:xfrm>
            <a:off x="323528" y="1772816"/>
            <a:ext cx="6480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図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4" name="線吹き出し 1 (枠付き) 13"/>
          <p:cNvSpPr/>
          <p:nvPr/>
        </p:nvSpPr>
        <p:spPr>
          <a:xfrm>
            <a:off x="395536" y="3044818"/>
            <a:ext cx="2664000" cy="1200329"/>
          </a:xfrm>
          <a:prstGeom prst="borderCallout1">
            <a:avLst>
              <a:gd name="adj1" fmla="val 700"/>
              <a:gd name="adj2" fmla="val 49308"/>
              <a:gd name="adj3" fmla="val -32458"/>
              <a:gd name="adj4" fmla="val 55619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dirty="0"/>
              <a:t>グラフ領域が選択されている時に、グラフの元データが選択・表示</a:t>
            </a:r>
            <a:r>
              <a:rPr lang="ja-JP" altLang="en-US" dirty="0" smtClean="0"/>
              <a:t>される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0751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220</Words>
  <Application>Microsoft Office PowerPoint</Application>
  <PresentationFormat>画面に合わせる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Excel 2002,2003基本13</vt:lpstr>
      <vt:lpstr>グラフを作成するには</vt:lpstr>
      <vt:lpstr>グラフの作成手順1-1</vt:lpstr>
      <vt:lpstr>グラフの作成手順1-2</vt:lpstr>
    </vt:vector>
  </TitlesOfParts>
  <Company>SystemKOMACO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2002,2003基本13</dc:title>
  <dc:creator>駒澤　勉</dc:creator>
  <cp:keywords>Excel2003;Excel2002</cp:keywords>
  <cp:lastModifiedBy>駒澤　勉</cp:lastModifiedBy>
  <cp:revision>6</cp:revision>
  <dcterms:created xsi:type="dcterms:W3CDTF">2010-04-19T01:56:09Z</dcterms:created>
  <dcterms:modified xsi:type="dcterms:W3CDTF">2010-04-19T02:58:30Z</dcterms:modified>
</cp:coreProperties>
</file>